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sldIdLst>
    <p:sldId id="265" r:id="rId5"/>
    <p:sldId id="287" r:id="rId6"/>
    <p:sldId id="288" r:id="rId7"/>
    <p:sldId id="289" r:id="rId8"/>
    <p:sldId id="290" r:id="rId9"/>
    <p:sldId id="291" r:id="rId10"/>
    <p:sldId id="292" r:id="rId11"/>
    <p:sldId id="29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163132-45BB-46C9-A731-34FAA4360A35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99562-1C4C-4214-9D5E-BBEA24B40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55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99562-1C4C-4214-9D5E-BBEA24B404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172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99562-1C4C-4214-9D5E-BBEA24B404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959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99562-1C4C-4214-9D5E-BBEA24B404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943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99562-1C4C-4214-9D5E-BBEA24B404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94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99562-1C4C-4214-9D5E-BBEA24B404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01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99562-1C4C-4214-9D5E-BBEA24B404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54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99562-1C4C-4214-9D5E-BBEA24B404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906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99562-1C4C-4214-9D5E-BBEA24B404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84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EA55F8F4-BF93-42EF-B9C8-C85F4588D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urtain, furniture, sitting, shirt&#10;&#10;Description automatically generated">
            <a:extLst>
              <a:ext uri="{FF2B5EF4-FFF2-40B4-BE49-F238E27FC236}">
                <a16:creationId xmlns:a16="http://schemas.microsoft.com/office/drawing/2014/main" id="{75440255-12F4-4ED0-9107-44988C2967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1314" b="-1"/>
          <a:stretch/>
        </p:blipFill>
        <p:spPr>
          <a:xfrm>
            <a:off x="-2" y="10"/>
            <a:ext cx="8084152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US" sz="2600">
                <a:solidFill>
                  <a:schemeClr val="tx1"/>
                </a:solidFill>
              </a:rPr>
              <a:t>MADRID in DETAIL</a:t>
            </a:r>
            <a:br>
              <a:rPr lang="en-US" sz="2600">
                <a:solidFill>
                  <a:schemeClr val="tx1"/>
                </a:solidFill>
              </a:rPr>
            </a:br>
            <a:br>
              <a:rPr lang="en-US" sz="2600">
                <a:solidFill>
                  <a:schemeClr val="tx1"/>
                </a:solidFill>
              </a:rPr>
            </a:br>
            <a:r>
              <a:rPr lang="en-US" sz="2600">
                <a:solidFill>
                  <a:schemeClr val="tx1"/>
                </a:solidFill>
              </a:rPr>
              <a:t>LA DETALYE de CIUDAD MADRID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CA" sz="1700"/>
              <a:t>L</a:t>
            </a:r>
            <a:r>
              <a:rPr lang="en-US" sz="1700"/>
              <a:t>a major ciudades capital de republica espana</a:t>
            </a:r>
          </a:p>
        </p:txBody>
      </p:sp>
      <p:pic>
        <p:nvPicPr>
          <p:cNvPr id="6" name="Picture 5" descr="A large building in a city&#10;&#10;Description automatically generated">
            <a:extLst>
              <a:ext uri="{FF2B5EF4-FFF2-40B4-BE49-F238E27FC236}">
                <a16:creationId xmlns:a16="http://schemas.microsoft.com/office/drawing/2014/main" id="{86AEA72A-AEB1-4CC3-BF37-11DA3125F0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56"/>
          <a:stretch/>
        </p:blipFill>
        <p:spPr>
          <a:xfrm>
            <a:off x="8175594" y="1"/>
            <a:ext cx="4016406" cy="2072216"/>
          </a:xfrm>
          <a:prstGeom prst="rect">
            <a:avLst/>
          </a:prstGeom>
        </p:spPr>
      </p:pic>
      <p:pic>
        <p:nvPicPr>
          <p:cNvPr id="10" name="Picture 9" descr="A view of 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2D252E14-9CA3-4591-B562-12942CCEBE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278"/>
          <a:stretch/>
        </p:blipFill>
        <p:spPr>
          <a:xfrm>
            <a:off x="8175594" y="2160696"/>
            <a:ext cx="4016406" cy="2072217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5" r="1346" b="-2"/>
          <a:stretch/>
        </p:blipFill>
        <p:spPr>
          <a:xfrm>
            <a:off x="8175595" y="4328265"/>
            <a:ext cx="4016407" cy="2529735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60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4999549-D72B-4441-8E6B-80AAA15954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78"/>
          <a:stretch/>
        </p:blipFill>
        <p:spPr>
          <a:xfrm>
            <a:off x="20" y="10"/>
            <a:ext cx="6044574" cy="6857990"/>
          </a:xfrm>
          <a:prstGeom prst="rect">
            <a:avLst/>
          </a:prstGeom>
        </p:spPr>
      </p:pic>
      <p:pic>
        <p:nvPicPr>
          <p:cNvPr id="7" name="Picture 6" descr="A view of 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7555D2B5-74CE-4D1A-A344-CB2AA4A59A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831" r="22590"/>
          <a:stretch/>
        </p:blipFill>
        <p:spPr>
          <a:xfrm>
            <a:off x="6141720" y="10"/>
            <a:ext cx="6044595" cy="6857990"/>
          </a:xfrm>
          <a:prstGeom prst="rect">
            <a:avLst/>
          </a:prstGeom>
        </p:spPr>
      </p:pic>
      <p:sp>
        <p:nvSpPr>
          <p:cNvPr id="86" name="Rectangle 62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599" y="1238442"/>
            <a:ext cx="3635926" cy="4355751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90A165-9B8A-45B7-A0DA-BD872D456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9772" y="1419273"/>
            <a:ext cx="3153580" cy="13581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300" b="1">
                <a:solidFill>
                  <a:schemeClr val="tx1"/>
                </a:solidFill>
              </a:rPr>
              <a:t>INITIAL FINDINGS : LOOKING AT THE KEY METRICS OF MADRID</a:t>
            </a:r>
          </a:p>
        </p:txBody>
      </p:sp>
      <p:cxnSp>
        <p:nvCxnSpPr>
          <p:cNvPr id="87" name="Straight Connector 64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3792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Content Placeholder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D6970AD-CF09-45D7-9462-9934C31BAA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173792" y="2978150"/>
            <a:ext cx="3069560" cy="2444750"/>
          </a:xfrm>
        </p:spPr>
      </p:pic>
      <p:sp>
        <p:nvSpPr>
          <p:cNvPr id="89" name="Rectangle 66">
            <a:extLst>
              <a:ext uri="{FF2B5EF4-FFF2-40B4-BE49-F238E27FC236}">
                <a16:creationId xmlns:a16="http://schemas.microsoft.com/office/drawing/2014/main" id="{7363FFA6-C551-4935-A474-8B2482E55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4383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F183C-3927-452F-B4F5-FE0DA7348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56422"/>
          </a:xfrm>
        </p:spPr>
        <p:txBody>
          <a:bodyPr>
            <a:normAutofit/>
          </a:bodyPr>
          <a:lstStyle/>
          <a:p>
            <a:r>
              <a:rPr lang="en-CA" sz="2400" b="1" u="sng" dirty="0"/>
              <a:t>ANALYSIS OF MADRID’s KEY FUNDAMENTAL METRICS </a:t>
            </a:r>
            <a:br>
              <a:rPr lang="en-CA" sz="2400" b="1" dirty="0"/>
            </a:br>
            <a:endParaRPr lang="en-US" sz="2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B8AB5-CB1A-4F78-9251-62934CBC1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sz="1600" b="1" dirty="0">
                <a:solidFill>
                  <a:srgbClr val="002060"/>
                </a:solidFill>
              </a:rPr>
              <a:t>**Madrid has a Total Population of 3.18 Million residents </a:t>
            </a:r>
          </a:p>
          <a:p>
            <a:r>
              <a:rPr lang="en-CA" sz="1600" b="1" dirty="0">
                <a:solidFill>
                  <a:srgbClr val="002060"/>
                </a:solidFill>
              </a:rPr>
              <a:t>** It has a total of 21 Districts, 128 Neighbourhoods </a:t>
            </a:r>
          </a:p>
          <a:p>
            <a:r>
              <a:rPr lang="en-CA" sz="1600" b="1" dirty="0">
                <a:solidFill>
                  <a:srgbClr val="002060"/>
                </a:solidFill>
              </a:rPr>
              <a:t>** For every 29, 737 Births, there’s  27,757 Deaths with a Natural Population Increase of 1,980</a:t>
            </a:r>
          </a:p>
          <a:p>
            <a:r>
              <a:rPr lang="en-CA" sz="1600" b="1" dirty="0">
                <a:solidFill>
                  <a:srgbClr val="002060"/>
                </a:solidFill>
              </a:rPr>
              <a:t>** Almost 88% of the population are Spaniards or Spanish-born.</a:t>
            </a:r>
          </a:p>
          <a:p>
            <a:r>
              <a:rPr lang="en-CA" sz="1600" b="1" dirty="0">
                <a:solidFill>
                  <a:srgbClr val="002060"/>
                </a:solidFill>
              </a:rPr>
              <a:t>**The non-Spaniard population of Madrid comprises mainly of Latin American &amp; Caribbean Origin</a:t>
            </a:r>
          </a:p>
          <a:p>
            <a:r>
              <a:rPr lang="en-CA" sz="1600" b="1" dirty="0">
                <a:solidFill>
                  <a:srgbClr val="002060"/>
                </a:solidFill>
              </a:rPr>
              <a:t>** 15% of the population originates from Asia &amp; the Oceania (</a:t>
            </a:r>
            <a:r>
              <a:rPr lang="en-CA" sz="1600" b="1" dirty="0" err="1">
                <a:solidFill>
                  <a:srgbClr val="002060"/>
                </a:solidFill>
              </a:rPr>
              <a:t>AUS,NZ,Fiji,Tahiti,Samoa</a:t>
            </a:r>
            <a:r>
              <a:rPr lang="en-CA" sz="1600" b="1" dirty="0">
                <a:solidFill>
                  <a:srgbClr val="002060"/>
                </a:solidFill>
              </a:rPr>
              <a:t>), 12% are EU residents and  9% are Africans</a:t>
            </a:r>
          </a:p>
          <a:p>
            <a:endParaRPr lang="en-CA" sz="1600" dirty="0"/>
          </a:p>
          <a:p>
            <a:r>
              <a:rPr lang="en-CA" sz="1600" b="1" dirty="0">
                <a:solidFill>
                  <a:srgbClr val="00B050"/>
                </a:solidFill>
              </a:rPr>
              <a:t>NOTE: I derived this data from the screenshot prior to this slide. I simply utilized a ‘sniping tool’ and focused on the Key Metrics on the left side of the Tableau dashboard. No specific adjustments to the Level of Detail nor granularities were done</a:t>
            </a:r>
            <a:r>
              <a:rPr lang="en-CA" sz="1600" dirty="0"/>
              <a:t>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96687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3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DB1679EC-4AC5-4F34-9CF1-07FF91E38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3449" y="635242"/>
            <a:ext cx="10925102" cy="3496034"/>
          </a:xfrm>
          <a:prstGeom prst="rect">
            <a:avLst/>
          </a:prstGeom>
        </p:spPr>
      </p:pic>
      <p:sp>
        <p:nvSpPr>
          <p:cNvPr id="37" name="Rectangle 15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51037"/>
            <a:ext cx="12192000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FD8A7F-800E-4383-9805-AEBB6CF15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r"/>
            <a:r>
              <a:rPr lang="en-US" sz="2600" dirty="0">
                <a:solidFill>
                  <a:srgbClr val="FFFFFF"/>
                </a:solidFill>
              </a:rPr>
              <a:t>KEY INSIGHT # 1: The </a:t>
            </a:r>
            <a:r>
              <a:rPr lang="en-US" sz="2600" dirty="0" err="1">
                <a:solidFill>
                  <a:srgbClr val="FFFFFF"/>
                </a:solidFill>
              </a:rPr>
              <a:t>Chamartin</a:t>
            </a:r>
            <a:r>
              <a:rPr lang="en-US" sz="2600" dirty="0">
                <a:solidFill>
                  <a:srgbClr val="FFFFFF"/>
                </a:solidFill>
              </a:rPr>
              <a:t> District has the highest AVG 2nd hand housing price: 3,643 , with 53 cars per 100 residents</a:t>
            </a:r>
            <a:br>
              <a:rPr lang="en-US" sz="2600" dirty="0">
                <a:solidFill>
                  <a:srgbClr val="FFFFFF"/>
                </a:solidFill>
              </a:rPr>
            </a:br>
            <a:r>
              <a:rPr lang="en-US" sz="1100" dirty="0">
                <a:solidFill>
                  <a:srgbClr val="FFFFFF"/>
                </a:solidFill>
              </a:rPr>
              <a:t>** I derived the data from the above visualization. I simply clicked on the lowest part of the dashboard and chose the top which happened to be ‘</a:t>
            </a:r>
            <a:r>
              <a:rPr lang="en-US" sz="1100" dirty="0" err="1">
                <a:solidFill>
                  <a:srgbClr val="FFFFFF"/>
                </a:solidFill>
              </a:rPr>
              <a:t>Chamartin</a:t>
            </a:r>
            <a:r>
              <a:rPr lang="en-US" sz="1100" dirty="0">
                <a:solidFill>
                  <a:srgbClr val="FFFFFF"/>
                </a:solidFill>
              </a:rPr>
              <a:t>’</a:t>
            </a:r>
            <a:r>
              <a:rPr lang="en-US" sz="2600" dirty="0">
                <a:solidFill>
                  <a:srgbClr val="FFFFFF"/>
                </a:solidFill>
              </a:rPr>
              <a:t> </a:t>
            </a:r>
          </a:p>
        </p:txBody>
      </p:sp>
      <p:cxnSp>
        <p:nvCxnSpPr>
          <p:cNvPr id="38" name="Straight Connector 17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268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 8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FB5376-9F7B-40CC-938A-EF95A8238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25" y="516835"/>
            <a:ext cx="3209657" cy="1666501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sz="1800" b="1" dirty="0">
                <a:solidFill>
                  <a:schemeClr val="tx1"/>
                </a:solidFill>
              </a:rPr>
              <a:t>KEY INSIGHT # 2 : THE NEIGHBOURHOOD of EL PARDO has</a:t>
            </a:r>
            <a:br>
              <a:rPr lang="en-US" sz="1800" b="1" dirty="0">
                <a:solidFill>
                  <a:schemeClr val="tx1"/>
                </a:solidFill>
              </a:rPr>
            </a:br>
            <a:r>
              <a:rPr lang="en-US" sz="1800" b="1" dirty="0">
                <a:solidFill>
                  <a:schemeClr val="tx1"/>
                </a:solidFill>
              </a:rPr>
              <a:t> ZERO inhabitants per hectare </a:t>
            </a:r>
            <a:br>
              <a:rPr lang="en-US" sz="1300" b="1" dirty="0">
                <a:solidFill>
                  <a:schemeClr val="tx1"/>
                </a:solidFill>
              </a:rPr>
            </a:br>
            <a:br>
              <a:rPr lang="en-US" sz="1300" b="1" dirty="0">
                <a:solidFill>
                  <a:schemeClr val="tx1"/>
                </a:solidFill>
              </a:rPr>
            </a:br>
            <a:br>
              <a:rPr lang="en-US" sz="1300" b="1" dirty="0">
                <a:solidFill>
                  <a:schemeClr val="tx1"/>
                </a:solidFill>
              </a:rPr>
            </a:br>
            <a:br>
              <a:rPr lang="en-US" sz="1300" dirty="0">
                <a:solidFill>
                  <a:schemeClr val="tx1"/>
                </a:solidFill>
              </a:rPr>
            </a:br>
            <a:endParaRPr lang="en-US" sz="1300" dirty="0">
              <a:solidFill>
                <a:schemeClr val="tx1"/>
              </a:solidFill>
            </a:endParaRPr>
          </a:p>
        </p:txBody>
      </p:sp>
      <p:cxnSp>
        <p:nvCxnSpPr>
          <p:cNvPr id="117" name="Straight Connector 9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Content Placeholder 44">
            <a:extLst>
              <a:ext uri="{FF2B5EF4-FFF2-40B4-BE49-F238E27FC236}">
                <a16:creationId xmlns:a16="http://schemas.microsoft.com/office/drawing/2014/main" id="{1A7F4A0D-EF02-479C-9E23-4D452A15B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3019425"/>
            <a:ext cx="2994815" cy="2869546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tx1"/>
                </a:solidFill>
              </a:rPr>
              <a:t>** I derived the data by clicking on the map at the middle of the dashboard. I chose the ‘</a:t>
            </a:r>
            <a:r>
              <a:rPr lang="en-US" sz="1800" b="1" dirty="0" err="1">
                <a:solidFill>
                  <a:schemeClr val="tx1"/>
                </a:solidFill>
              </a:rPr>
              <a:t>neighbourhood</a:t>
            </a:r>
            <a:r>
              <a:rPr lang="en-US" sz="1800" b="1" dirty="0">
                <a:solidFill>
                  <a:schemeClr val="tx1"/>
                </a:solidFill>
              </a:rPr>
              <a:t> granularity’ and I chose ‘El Pardo’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EFBA9D45-84F6-42AE-A97E-1F9BE5FBB1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44" r="3627"/>
          <a:stretch/>
        </p:blipFill>
        <p:spPr>
          <a:xfrm>
            <a:off x="4059921" y="10"/>
            <a:ext cx="4347231" cy="6857990"/>
          </a:xfrm>
          <a:prstGeom prst="rect">
            <a:avLst/>
          </a:prstGeom>
        </p:spPr>
      </p:pic>
      <p:pic>
        <p:nvPicPr>
          <p:cNvPr id="7" name="Picture 6" descr="A view of a city&#10;&#10;Description automatically generated">
            <a:extLst>
              <a:ext uri="{FF2B5EF4-FFF2-40B4-BE49-F238E27FC236}">
                <a16:creationId xmlns:a16="http://schemas.microsoft.com/office/drawing/2014/main" id="{E62EF19A-C2B2-4FE3-AB5F-3650C6F49A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850" r="30023" b="2"/>
          <a:stretch/>
        </p:blipFill>
        <p:spPr>
          <a:xfrm>
            <a:off x="8175592" y="6086"/>
            <a:ext cx="4016407" cy="685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820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people walking on a beach&#10;&#10;Description automatically generated">
            <a:extLst>
              <a:ext uri="{FF2B5EF4-FFF2-40B4-BE49-F238E27FC236}">
                <a16:creationId xmlns:a16="http://schemas.microsoft.com/office/drawing/2014/main" id="{C91A9E3B-A666-4018-98E7-CFF909FCE3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6E6DED-23FB-4287-ACCE-DCF6EBF7D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8656" y="521595"/>
            <a:ext cx="5907023" cy="1691904"/>
          </a:xfrm>
        </p:spPr>
        <p:txBody>
          <a:bodyPr>
            <a:normAutofit/>
          </a:bodyPr>
          <a:lstStyle/>
          <a:p>
            <a:r>
              <a:rPr lang="en-CA" sz="2400" b="1" dirty="0"/>
              <a:t>KEY INSIGHT # 3 : ‘Party Town’ Ibiza HAS 436 inhabitants per hectare</a:t>
            </a:r>
            <a:br>
              <a:rPr lang="en-CA" sz="1900" b="1" dirty="0"/>
            </a:br>
            <a:endParaRPr lang="en-US" sz="1900" b="1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FDFBAB0-D774-43CD-B472-CB9CA585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5536"/>
            <a:ext cx="4653435" cy="454692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map&#10;&#10;Description automatically generated">
            <a:extLst>
              <a:ext uri="{FF2B5EF4-FFF2-40B4-BE49-F238E27FC236}">
                <a16:creationId xmlns:a16="http://schemas.microsoft.com/office/drawing/2014/main" id="{01945FA8-3C82-4633-8459-286673D4C0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73" r="4" b="4"/>
          <a:stretch/>
        </p:blipFill>
        <p:spPr>
          <a:xfrm>
            <a:off x="171449" y="390525"/>
            <a:ext cx="4653435" cy="5238747"/>
          </a:xfrm>
          <a:prstGeom prst="rect">
            <a:avLst/>
          </a:prstGeom>
        </p:spPr>
      </p:pic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57611" y="2374385"/>
            <a:ext cx="580288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6B99BAD-A371-41AF-9514-9D0E757C2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656" y="3675358"/>
            <a:ext cx="5907024" cy="2193733"/>
          </a:xfrm>
        </p:spPr>
        <p:txBody>
          <a:bodyPr>
            <a:normAutofit/>
          </a:bodyPr>
          <a:lstStyle/>
          <a:p>
            <a:pPr algn="ctr"/>
            <a:r>
              <a:rPr lang="en-CA" sz="2000" b="1" dirty="0"/>
              <a:t>** I derived this information by clicking on the map at the middle of the dashboard. I chose Ibiza as my ‘target city’</a:t>
            </a:r>
            <a:endParaRPr lang="en-US" sz="20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8459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9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0" name="Rectangle 13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F31F273E-D5D4-4D40-8BF2-3E7344C13D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9953" y="643538"/>
            <a:ext cx="10413194" cy="3618586"/>
          </a:xfrm>
          <a:prstGeom prst="rect">
            <a:avLst/>
          </a:prstGeom>
        </p:spPr>
      </p:pic>
      <p:sp>
        <p:nvSpPr>
          <p:cNvPr id="51" name="Rectangle 15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51037"/>
            <a:ext cx="12192000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9B0FF9-A1F8-43CF-8A1A-DB0349EF0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1"/>
            <a:ext cx="7339525" cy="15999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1600" b="1" dirty="0">
                <a:solidFill>
                  <a:srgbClr val="FFFFFF"/>
                </a:solidFill>
              </a:rPr>
              <a:t>KEY INSIGHT # 4: The </a:t>
            </a:r>
            <a:r>
              <a:rPr lang="en-US" sz="1600" b="1" dirty="0" err="1">
                <a:solidFill>
                  <a:srgbClr val="FFFFFF"/>
                </a:solidFill>
              </a:rPr>
              <a:t>neighbourhood</a:t>
            </a:r>
            <a:r>
              <a:rPr lang="en-US" sz="1600" b="1" dirty="0">
                <a:solidFill>
                  <a:srgbClr val="FFFFFF"/>
                </a:solidFill>
              </a:rPr>
              <a:t> of </a:t>
            </a:r>
            <a:r>
              <a:rPr lang="en-US" sz="1600" b="1" dirty="0" err="1">
                <a:solidFill>
                  <a:srgbClr val="FFFFFF"/>
                </a:solidFill>
              </a:rPr>
              <a:t>Recoletos</a:t>
            </a:r>
            <a:r>
              <a:rPr lang="en-US" sz="1600" b="1" dirty="0">
                <a:solidFill>
                  <a:srgbClr val="FFFFFF"/>
                </a:solidFill>
              </a:rPr>
              <a:t> has the highest AVG of 2nd hand housing price with 5,843 while San Cristobal has the lowest AVG of 2nd hand housing with 925. </a:t>
            </a:r>
            <a:br>
              <a:rPr lang="en-US" sz="1200" dirty="0">
                <a:solidFill>
                  <a:srgbClr val="FFFFFF"/>
                </a:solidFill>
              </a:rPr>
            </a:br>
            <a:r>
              <a:rPr lang="en-US" sz="1200" dirty="0">
                <a:solidFill>
                  <a:srgbClr val="FFFFFF"/>
                </a:solidFill>
              </a:rPr>
              <a:t>** This data was derived by changing the granularity from ‘district’ to ‘</a:t>
            </a:r>
            <a:r>
              <a:rPr lang="en-US" sz="1200" dirty="0" err="1">
                <a:solidFill>
                  <a:srgbClr val="FFFFFF"/>
                </a:solidFill>
              </a:rPr>
              <a:t>neighbourhood</a:t>
            </a:r>
            <a:r>
              <a:rPr lang="en-US" sz="1200" dirty="0">
                <a:solidFill>
                  <a:srgbClr val="FFFFFF"/>
                </a:solidFill>
              </a:rPr>
              <a:t>’. Then I used the bar chart at the bottom and I then sorted the values on the right hand side( 2nd hand housing price). I sorted it by ASCENDING (ASC). </a:t>
            </a:r>
          </a:p>
        </p:txBody>
      </p:sp>
      <p:cxnSp>
        <p:nvCxnSpPr>
          <p:cNvPr id="52" name="Straight Connector 17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363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4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4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9" name="Rectangle 46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9B0FF9-A1F8-43CF-8A1A-DB0349EF0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371975"/>
            <a:ext cx="10909073" cy="18459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KEY INSIGHT # 5: The </a:t>
            </a:r>
            <a:r>
              <a:rPr lang="en-US" sz="15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neighbourhood</a:t>
            </a:r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</a:t>
            </a:r>
            <a:r>
              <a:rPr lang="en-US" sz="15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Recoletos</a:t>
            </a:r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has the highest cars per 100 inhabitants with 88 while San Cristobal has the lowest number of cars per 100 inhabitants with 25. </a:t>
            </a:r>
            <a:b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has a STRONG INDICATION that the higher the AVG 2</a:t>
            </a:r>
            <a:r>
              <a:rPr lang="en-US" sz="1500" b="1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nd</a:t>
            </a:r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hand housing price becomes, the higher the # of cars per 100 residents. </a:t>
            </a:r>
            <a:b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1500" dirty="0">
                <a:solidFill>
                  <a:srgbClr val="002060"/>
                </a:solidFill>
              </a:rPr>
              <a:t>** This data was derived by changing the granularity from ‘district’ to ‘</a:t>
            </a:r>
            <a:r>
              <a:rPr lang="en-US" sz="1500" dirty="0" err="1">
                <a:solidFill>
                  <a:srgbClr val="002060"/>
                </a:solidFill>
              </a:rPr>
              <a:t>neighbourhood</a:t>
            </a:r>
            <a:r>
              <a:rPr lang="en-US" sz="1500" dirty="0">
                <a:solidFill>
                  <a:srgbClr val="002060"/>
                </a:solidFill>
              </a:rPr>
              <a:t>’. Then I used the bar chart at the bottom and I then sorted the values on the right hand side( 2nd hand housing price). I sorted it by ASCENDING (ASC). 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F31F273E-D5D4-4D40-8BF2-3E7344C13D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653" r="-1" b="4374"/>
          <a:stretch/>
        </p:blipFill>
        <p:spPr>
          <a:xfrm>
            <a:off x="635457" y="640080"/>
            <a:ext cx="10916463" cy="3602736"/>
          </a:xfrm>
          <a:prstGeom prst="rect">
            <a:avLst/>
          </a:prstGeom>
        </p:spPr>
      </p:pic>
      <p:cxnSp>
        <p:nvCxnSpPr>
          <p:cNvPr id="60" name="Straight Connector 48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50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350711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purl.org/dc/elements/1.1/"/>
    <ds:schemaRef ds:uri="http://schemas.microsoft.com/office/2006/metadata/properties"/>
    <ds:schemaRef ds:uri="71af3243-3dd4-4a8d-8c0d-dd76da1f02a5"/>
    <ds:schemaRef ds:uri="http://schemas.microsoft.com/office/infopath/2007/PartnerControls"/>
    <ds:schemaRef ds:uri="16c05727-aa75-4e4a-9b5f-8a80a1165891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541</Words>
  <Application>Microsoft Office PowerPoint</Application>
  <PresentationFormat>Widescreen</PresentationFormat>
  <Paragraphs>27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Bookman Old Style</vt:lpstr>
      <vt:lpstr>Calibri</vt:lpstr>
      <vt:lpstr>Franklin Gothic Book</vt:lpstr>
      <vt:lpstr>1_RetrospectVTI</vt:lpstr>
      <vt:lpstr>MADRID in DETAIL  LA DETALYE de CIUDAD MADRID</vt:lpstr>
      <vt:lpstr>INITIAL FINDINGS : LOOKING AT THE KEY METRICS OF MADRID</vt:lpstr>
      <vt:lpstr>ANALYSIS OF MADRID’s KEY FUNDAMENTAL METRICS  </vt:lpstr>
      <vt:lpstr>KEY INSIGHT # 1: The Chamartin District has the highest AVG 2nd hand housing price: 3,643 , with 53 cars per 100 residents ** I derived the data from the above visualization. I simply clicked on the lowest part of the dashboard and chose the top which happened to be ‘Chamartin’ </vt:lpstr>
      <vt:lpstr>KEY INSIGHT # 2 : THE NEIGHBOURHOOD of EL PARDO has  ZERO inhabitants per hectare     </vt:lpstr>
      <vt:lpstr>KEY INSIGHT # 3 : ‘Party Town’ Ibiza HAS 436 inhabitants per hectare </vt:lpstr>
      <vt:lpstr>KEY INSIGHT # 4: The neighbourhood of Recoletos has the highest AVG of 2nd hand housing price with 5,843 while San Cristobal has the lowest AVG of 2nd hand housing with 925.  ** This data was derived by changing the granularity from ‘district’ to ‘neighbourhood’. Then I used the bar chart at the bottom and I then sorted the values on the right hand side( 2nd hand housing price). I sorted it by ASCENDING (ASC). </vt:lpstr>
      <vt:lpstr>KEY INSIGHT # 5: The neighbourhood of Recoletos has the highest cars per 100 inhabitants with 88 while San Cristobal has the lowest number of cars per 100 inhabitants with 25.  This has a STRONG INDICATION that the higher the AVG 2nd hand housing price becomes, the higher the # of cars per 100 residents.   ** This data was derived by changing the granularity from ‘district’ to ‘neighbourhood’. Then I used the bar chart at the bottom and I then sorted the values on the right hand side( 2nd hand housing price). I sorted it by ASCENDING (ASC).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MADRID in DETAIL  LA DETALYE de CIUDAD MADRID</dc:title>
  <dc:creator>Frederick Zoreta</dc:creator>
  <cp:lastModifiedBy>Frederick Zoreta</cp:lastModifiedBy>
  <cp:revision>2</cp:revision>
  <dcterms:created xsi:type="dcterms:W3CDTF">2020-11-23T04:19:42Z</dcterms:created>
  <dcterms:modified xsi:type="dcterms:W3CDTF">2020-11-23T05:23:53Z</dcterms:modified>
</cp:coreProperties>
</file>

<file path=docProps/thumbnail.jpeg>
</file>